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6" roundtripDataSignature="AMtx7mgYvmiuQOHKx20C4/MkH+XwhSIb3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94249" autoAdjust="0"/>
  </p:normalViewPr>
  <p:slideViewPr>
    <p:cSldViewPr snapToGrid="0">
      <p:cViewPr varScale="1">
        <p:scale>
          <a:sx n="72" d="100"/>
          <a:sy n="72" d="100"/>
        </p:scale>
        <p:origin x="105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customschemas.google.com/relationships/presentationmetadata" Target="metadata"/><Relationship Id="rId10" Type="http://schemas.openxmlformats.org/officeDocument/2006/relationships/tableStyles" Target="tableStyles.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2"/>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1"/>
          <p:cNvSpPr>
            <a:spLocks noGrp="1"/>
          </p:cNvSpPr>
          <p:nvPr>
            <p:ph type="pic" idx="2"/>
          </p:nvPr>
        </p:nvSpPr>
        <p:spPr>
          <a:xfrm>
            <a:off x="5183188" y="987425"/>
            <a:ext cx="6172200" cy="4873625"/>
          </a:xfrm>
          <a:prstGeom prst="rect">
            <a:avLst/>
          </a:prstGeom>
          <a:noFill/>
          <a:ln>
            <a:noFill/>
          </a:ln>
        </p:spPr>
      </p:sp>
      <p:sp>
        <p:nvSpPr>
          <p:cNvPr id="64" name="Google Shape;64;p1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p:nvPr/>
        </p:nvSpPr>
        <p:spPr>
          <a:xfrm>
            <a:off x="45157" y="-10991"/>
            <a:ext cx="12099155" cy="728400"/>
          </a:xfrm>
          <a:prstGeom prst="rect">
            <a:avLst/>
          </a:prstGeom>
          <a:noFill/>
          <a:ln w="952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endParaRPr sz="1600" b="0" i="0" u="none" strike="noStrike" cap="none">
              <a:solidFill>
                <a:schemeClr val="lt1"/>
              </a:solidFill>
              <a:latin typeface="Calibri"/>
              <a:ea typeface="Calibri"/>
              <a:cs typeface="Calibri"/>
              <a:sym typeface="Calibri"/>
            </a:endParaRPr>
          </a:p>
        </p:txBody>
      </p:sp>
      <p:cxnSp>
        <p:nvCxnSpPr>
          <p:cNvPr id="85" name="Google Shape;85;p1"/>
          <p:cNvCxnSpPr/>
          <p:nvPr/>
        </p:nvCxnSpPr>
        <p:spPr>
          <a:xfrm>
            <a:off x="6673198" y="2022097"/>
            <a:ext cx="856124" cy="0"/>
          </a:xfrm>
          <a:prstGeom prst="straightConnector1">
            <a:avLst/>
          </a:prstGeom>
          <a:noFill/>
          <a:ln w="12700" cap="flat" cmpd="sng">
            <a:solidFill>
              <a:srgbClr val="000000"/>
            </a:solidFill>
            <a:prstDash val="dash"/>
            <a:miter lim="800000"/>
            <a:headEnd type="none" w="sm" len="sm"/>
            <a:tailEnd type="none" w="sm" len="sm"/>
          </a:ln>
        </p:spPr>
      </p:cxnSp>
      <p:pic>
        <p:nvPicPr>
          <p:cNvPr id="86" name="Google Shape;86;p1"/>
          <p:cNvPicPr preferRelativeResize="0"/>
          <p:nvPr/>
        </p:nvPicPr>
        <p:blipFill rotWithShape="1">
          <a:blip r:embed="rId3">
            <a:alphaModFix/>
          </a:blip>
          <a:srcRect/>
          <a:stretch/>
        </p:blipFill>
        <p:spPr>
          <a:xfrm>
            <a:off x="11194623" y="-6328"/>
            <a:ext cx="938968" cy="648655"/>
          </a:xfrm>
          <a:prstGeom prst="rect">
            <a:avLst/>
          </a:prstGeom>
          <a:noFill/>
          <a:ln>
            <a:noFill/>
          </a:ln>
        </p:spPr>
      </p:pic>
      <p:sp>
        <p:nvSpPr>
          <p:cNvPr id="87" name="Google Shape;87;p1"/>
          <p:cNvSpPr txBox="1">
            <a:spLocks noGrp="1"/>
          </p:cNvSpPr>
          <p:nvPr>
            <p:ph type="ctrTitle"/>
          </p:nvPr>
        </p:nvSpPr>
        <p:spPr>
          <a:xfrm>
            <a:off x="987204" y="28717"/>
            <a:ext cx="4656600" cy="10245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1600"/>
              <a:buFont typeface="Calibri"/>
              <a:buNone/>
            </a:pPr>
            <a:r>
              <a:rPr lang="en-US" sz="1600" b="1" dirty="0">
                <a:latin typeface="Forces of Evil" panose="02000500000000000000" pitchFamily="2" charset="0"/>
              </a:rPr>
              <a:t>Atoms </a:t>
            </a:r>
            <a:r>
              <a:rPr lang="en-US" sz="1600" dirty="0">
                <a:latin typeface="Forces of Evil" panose="02000500000000000000" pitchFamily="2" charset="0"/>
              </a:rPr>
              <a:t>= The tiniest units of matter! They’re only one element, and they have the properties of chemical elements!</a:t>
            </a:r>
            <a:br>
              <a:rPr lang="en-US" sz="1600" b="1" dirty="0">
                <a:latin typeface="Forces of Evil" panose="02000500000000000000" pitchFamily="2" charset="0"/>
              </a:rPr>
            </a:br>
            <a:endParaRPr sz="1600" b="1" dirty="0">
              <a:latin typeface="Forces of Evil" panose="02000500000000000000" pitchFamily="2" charset="0"/>
            </a:endParaRPr>
          </a:p>
        </p:txBody>
      </p:sp>
      <p:sp>
        <p:nvSpPr>
          <p:cNvPr id="88" name="Google Shape;88;p1"/>
          <p:cNvSpPr txBox="1"/>
          <p:nvPr/>
        </p:nvSpPr>
        <p:spPr>
          <a:xfrm>
            <a:off x="6516458" y="21692"/>
            <a:ext cx="5381678" cy="77387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600"/>
              <a:buFont typeface="Calibri"/>
              <a:buNone/>
            </a:pPr>
            <a:r>
              <a:rPr lang="en-US" b="1" dirty="0">
                <a:solidFill>
                  <a:schemeClr val="dk1"/>
                </a:solidFill>
                <a:latin typeface="Forces of Evil" panose="02000500000000000000" pitchFamily="2" charset="0"/>
                <a:ea typeface="Calibri"/>
                <a:cs typeface="Calibri"/>
                <a:sym typeface="Calibri"/>
              </a:rPr>
              <a:t>Molecules/</a:t>
            </a:r>
            <a:r>
              <a:rPr lang="en-US" b="1" i="0" u="none" strike="noStrike" cap="none" dirty="0">
                <a:solidFill>
                  <a:schemeClr val="dk1"/>
                </a:solidFill>
                <a:latin typeface="Forces of Evil" panose="02000500000000000000" pitchFamily="2" charset="0"/>
                <a:ea typeface="Calibri"/>
                <a:cs typeface="Calibri"/>
                <a:sym typeface="Calibri"/>
              </a:rPr>
              <a:t>Compounds </a:t>
            </a:r>
            <a:r>
              <a:rPr lang="en-US" i="0" u="none" strike="noStrike" cap="none" dirty="0">
                <a:solidFill>
                  <a:schemeClr val="dk1"/>
                </a:solidFill>
                <a:latin typeface="Forces of Evil" panose="02000500000000000000" pitchFamily="2" charset="0"/>
                <a:ea typeface="Calibri"/>
                <a:cs typeface="Calibri"/>
                <a:sym typeface="Calibri"/>
              </a:rPr>
              <a:t>=</a:t>
            </a:r>
            <a:r>
              <a:rPr lang="en-US" dirty="0">
                <a:solidFill>
                  <a:schemeClr val="dk1"/>
                </a:solidFill>
                <a:latin typeface="Forces of Evil" panose="02000500000000000000" pitchFamily="2" charset="0"/>
                <a:ea typeface="Calibri"/>
                <a:cs typeface="Calibri"/>
                <a:sym typeface="Calibri"/>
              </a:rPr>
              <a:t> A duo or an increased number of atoms that hang out together because of cool chemical bonds! While molecules are twin elements or different elements, compounds need multiple elements that aren’t the same!</a:t>
            </a:r>
            <a:endParaRPr i="0" u="none" strike="noStrike" cap="none" dirty="0">
              <a:solidFill>
                <a:schemeClr val="dk1"/>
              </a:solidFill>
              <a:latin typeface="Forces of Evil" panose="02000500000000000000" pitchFamily="2" charset="0"/>
              <a:ea typeface="Calibri"/>
              <a:cs typeface="Calibri"/>
              <a:sym typeface="Calibri"/>
            </a:endParaRPr>
          </a:p>
        </p:txBody>
      </p:sp>
      <p:sp>
        <p:nvSpPr>
          <p:cNvPr id="89" name="Google Shape;89;p1"/>
          <p:cNvSpPr txBox="1"/>
          <p:nvPr/>
        </p:nvSpPr>
        <p:spPr>
          <a:xfrm>
            <a:off x="5506051" y="-42475"/>
            <a:ext cx="1196100" cy="739800"/>
          </a:xfrm>
          <a:prstGeom prst="rect">
            <a:avLst/>
          </a:prstGeom>
          <a:noFill/>
          <a:ln>
            <a:noFill/>
          </a:ln>
        </p:spPr>
        <p:txBody>
          <a:bodyPr spcFirstLastPara="1" wrap="square" lIns="91425" tIns="45700" rIns="91425" bIns="45700" anchor="ctr" anchorCtr="0">
            <a:normAutofit/>
          </a:bodyPr>
          <a:lstStyle/>
          <a:p>
            <a:pPr marL="0" marR="0" lvl="0" indent="0" algn="ctr" rtl="0">
              <a:spcBef>
                <a:spcPts val="0"/>
              </a:spcBef>
              <a:spcAft>
                <a:spcPts val="0"/>
              </a:spcAft>
              <a:buClr>
                <a:schemeClr val="dk1"/>
              </a:buClr>
              <a:buSzPts val="2000"/>
              <a:buFont typeface="Calibri"/>
              <a:buNone/>
            </a:pPr>
            <a:r>
              <a:rPr lang="en-US" sz="2000" b="1" i="0" u="none" strike="noStrike" cap="none" dirty="0">
                <a:solidFill>
                  <a:schemeClr val="dk1"/>
                </a:solidFill>
                <a:latin typeface="Forces of Evil" panose="02000500000000000000" pitchFamily="2" charset="0"/>
                <a:ea typeface="Calibri"/>
                <a:cs typeface="Calibri"/>
                <a:sym typeface="Calibri"/>
              </a:rPr>
              <a:t>AND</a:t>
            </a:r>
            <a:endParaRPr sz="1600" b="1" i="0" u="none" strike="noStrike" cap="none" dirty="0">
              <a:solidFill>
                <a:schemeClr val="dk1"/>
              </a:solidFill>
              <a:latin typeface="Forces of Evil" panose="02000500000000000000" pitchFamily="2" charset="0"/>
              <a:ea typeface="Calibri"/>
              <a:cs typeface="Calibri"/>
              <a:sym typeface="Calibri"/>
            </a:endParaRPr>
          </a:p>
        </p:txBody>
      </p:sp>
      <p:sp>
        <p:nvSpPr>
          <p:cNvPr id="90" name="Google Shape;90;p1"/>
          <p:cNvSpPr txBox="1"/>
          <p:nvPr/>
        </p:nvSpPr>
        <p:spPr>
          <a:xfrm>
            <a:off x="5489899" y="969230"/>
            <a:ext cx="1195948" cy="33851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600" b="0" i="1" u="none" strike="noStrike" cap="none" dirty="0">
                <a:solidFill>
                  <a:schemeClr val="dk1"/>
                </a:solidFill>
                <a:latin typeface="Forces of Evil" panose="02000500000000000000" pitchFamily="2" charset="0"/>
                <a:ea typeface="Calibri"/>
                <a:cs typeface="Calibri"/>
                <a:sym typeface="Calibri"/>
              </a:rPr>
              <a:t>make up all</a:t>
            </a:r>
            <a:endParaRPr dirty="0">
              <a:latin typeface="Forces of Evil" panose="02000500000000000000" pitchFamily="2" charset="0"/>
            </a:endParaRPr>
          </a:p>
        </p:txBody>
      </p:sp>
      <p:sp>
        <p:nvSpPr>
          <p:cNvPr id="91" name="Google Shape;91;p1"/>
          <p:cNvSpPr/>
          <p:nvPr/>
        </p:nvSpPr>
        <p:spPr>
          <a:xfrm>
            <a:off x="4464096" y="1446527"/>
            <a:ext cx="3247554" cy="830956"/>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800" b="1" i="0" u="none" strike="noStrike" cap="none" dirty="0">
                <a:solidFill>
                  <a:schemeClr val="dk1"/>
                </a:solidFill>
                <a:latin typeface="Forces of Evil" panose="02000500000000000000" pitchFamily="2" charset="0"/>
                <a:ea typeface="3x3 Font for Nerds" pitchFamily="2" charset="0"/>
                <a:cs typeface="Calibri"/>
                <a:sym typeface="Calibri"/>
              </a:rPr>
              <a:t>MATTER</a:t>
            </a:r>
            <a:endParaRPr sz="4800" b="1" i="0" u="none" strike="noStrike" cap="none" dirty="0">
              <a:solidFill>
                <a:schemeClr val="dk1"/>
              </a:solidFill>
              <a:latin typeface="Forces of Evil" panose="02000500000000000000" pitchFamily="2" charset="0"/>
              <a:ea typeface="3x3 Font for Nerds" pitchFamily="2" charset="0"/>
              <a:cs typeface="Calibri"/>
              <a:sym typeface="Calibri"/>
            </a:endParaRPr>
          </a:p>
        </p:txBody>
      </p:sp>
      <p:cxnSp>
        <p:nvCxnSpPr>
          <p:cNvPr id="92" name="Google Shape;92;p1"/>
          <p:cNvCxnSpPr>
            <a:stCxn id="90" idx="2"/>
          </p:cNvCxnSpPr>
          <p:nvPr/>
        </p:nvCxnSpPr>
        <p:spPr>
          <a:xfrm>
            <a:off x="6087873" y="1307744"/>
            <a:ext cx="0" cy="309040"/>
          </a:xfrm>
          <a:prstGeom prst="straightConnector1">
            <a:avLst/>
          </a:prstGeom>
          <a:noFill/>
          <a:ln w="12700" cap="flat" cmpd="sng">
            <a:solidFill>
              <a:schemeClr val="dk1"/>
            </a:solidFill>
            <a:prstDash val="solid"/>
            <a:miter lim="800000"/>
            <a:headEnd type="none" w="sm" len="sm"/>
            <a:tailEnd type="none" w="sm" len="sm"/>
          </a:ln>
        </p:spPr>
      </p:cxnSp>
      <p:sp>
        <p:nvSpPr>
          <p:cNvPr id="93" name="Google Shape;93;p1"/>
          <p:cNvSpPr txBox="1"/>
          <p:nvPr/>
        </p:nvSpPr>
        <p:spPr>
          <a:xfrm>
            <a:off x="5479845" y="2773293"/>
            <a:ext cx="1236109" cy="338514"/>
          </a:xfrm>
          <a:prstGeom prst="rect">
            <a:avLst/>
          </a:prstGeom>
          <a:solidFill>
            <a:schemeClr val="lt1"/>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600" b="0" i="1" u="none" strike="noStrike" cap="none" dirty="0">
                <a:solidFill>
                  <a:schemeClr val="dk1"/>
                </a:solidFill>
                <a:latin typeface="Forces of Evil" panose="02000500000000000000" pitchFamily="2" charset="0"/>
                <a:ea typeface="Calibri"/>
                <a:cs typeface="Calibri"/>
                <a:sym typeface="Calibri"/>
              </a:rPr>
              <a:t>and exists as...</a:t>
            </a:r>
            <a:endParaRPr dirty="0">
              <a:latin typeface="Forces of Evil" panose="02000500000000000000" pitchFamily="2" charset="0"/>
            </a:endParaRPr>
          </a:p>
        </p:txBody>
      </p:sp>
      <p:cxnSp>
        <p:nvCxnSpPr>
          <p:cNvPr id="94" name="Google Shape;94;p1"/>
          <p:cNvCxnSpPr>
            <a:cxnSpLocks/>
            <a:stCxn id="91" idx="2"/>
            <a:endCxn id="93" idx="0"/>
          </p:cNvCxnSpPr>
          <p:nvPr/>
        </p:nvCxnSpPr>
        <p:spPr>
          <a:xfrm>
            <a:off x="6087873" y="2277483"/>
            <a:ext cx="10027" cy="495810"/>
          </a:xfrm>
          <a:prstGeom prst="straightConnector1">
            <a:avLst/>
          </a:prstGeom>
          <a:noFill/>
          <a:ln w="12700" cap="flat" cmpd="sng">
            <a:solidFill>
              <a:schemeClr val="dk1"/>
            </a:solidFill>
            <a:prstDash val="solid"/>
            <a:miter lim="800000"/>
            <a:headEnd type="none" w="sm" len="sm"/>
            <a:tailEnd type="none" w="sm" len="sm"/>
          </a:ln>
        </p:spPr>
      </p:cxnSp>
      <p:cxnSp>
        <p:nvCxnSpPr>
          <p:cNvPr id="95" name="Google Shape;95;p1"/>
          <p:cNvCxnSpPr>
            <a:endCxn id="90" idx="0"/>
          </p:cNvCxnSpPr>
          <p:nvPr/>
        </p:nvCxnSpPr>
        <p:spPr>
          <a:xfrm flipH="1">
            <a:off x="6087873" y="683330"/>
            <a:ext cx="3000" cy="285900"/>
          </a:xfrm>
          <a:prstGeom prst="straightConnector1">
            <a:avLst/>
          </a:prstGeom>
          <a:noFill/>
          <a:ln w="12700" cap="flat" cmpd="sng">
            <a:solidFill>
              <a:schemeClr val="dk1"/>
            </a:solidFill>
            <a:prstDash val="solid"/>
            <a:miter lim="800000"/>
            <a:headEnd type="none" w="sm" len="sm"/>
            <a:tailEnd type="none" w="sm" len="sm"/>
          </a:ln>
        </p:spPr>
      </p:cxnSp>
      <p:sp>
        <p:nvSpPr>
          <p:cNvPr id="96" name="Google Shape;96;p1"/>
          <p:cNvSpPr txBox="1"/>
          <p:nvPr/>
        </p:nvSpPr>
        <p:spPr>
          <a:xfrm rot="5400000">
            <a:off x="10447039" y="2196531"/>
            <a:ext cx="2351887"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b="0" i="1" u="none" strike="noStrike" cap="none" dirty="0">
                <a:solidFill>
                  <a:schemeClr val="dk1"/>
                </a:solidFill>
                <a:latin typeface="Forces of Evil" panose="02000500000000000000" pitchFamily="2" charset="0"/>
                <a:ea typeface="Calibri"/>
                <a:cs typeface="Calibri"/>
                <a:sym typeface="Calibri"/>
              </a:rPr>
              <a:t>The 4 phases of matter!</a:t>
            </a:r>
            <a:endParaRPr dirty="0">
              <a:latin typeface="Forces of Evil" panose="02000500000000000000" pitchFamily="2" charset="0"/>
            </a:endParaRPr>
          </a:p>
        </p:txBody>
      </p:sp>
      <p:cxnSp>
        <p:nvCxnSpPr>
          <p:cNvPr id="97" name="Google Shape;97;p1"/>
          <p:cNvCxnSpPr/>
          <p:nvPr/>
        </p:nvCxnSpPr>
        <p:spPr>
          <a:xfrm rot="10800000" flipH="1">
            <a:off x="2376313" y="3418220"/>
            <a:ext cx="7344362" cy="11034"/>
          </a:xfrm>
          <a:prstGeom prst="straightConnector1">
            <a:avLst/>
          </a:prstGeom>
          <a:noFill/>
          <a:ln w="12700" cap="flat" cmpd="sng">
            <a:solidFill>
              <a:schemeClr val="dk1"/>
            </a:solidFill>
            <a:prstDash val="solid"/>
            <a:miter lim="800000"/>
            <a:headEnd type="none" w="sm" len="sm"/>
            <a:tailEnd type="none" w="sm" len="sm"/>
          </a:ln>
        </p:spPr>
      </p:cxnSp>
      <p:cxnSp>
        <p:nvCxnSpPr>
          <p:cNvPr id="98" name="Google Shape;98;p1"/>
          <p:cNvCxnSpPr/>
          <p:nvPr/>
        </p:nvCxnSpPr>
        <p:spPr>
          <a:xfrm>
            <a:off x="9711983" y="3408424"/>
            <a:ext cx="0" cy="177947"/>
          </a:xfrm>
          <a:prstGeom prst="straightConnector1">
            <a:avLst/>
          </a:prstGeom>
          <a:noFill/>
          <a:ln w="12700" cap="flat" cmpd="sng">
            <a:solidFill>
              <a:schemeClr val="dk1"/>
            </a:solidFill>
            <a:prstDash val="solid"/>
            <a:miter lim="800000"/>
            <a:headEnd type="none" w="sm" len="sm"/>
            <a:tailEnd type="none" w="sm" len="sm"/>
          </a:ln>
        </p:spPr>
      </p:cxnSp>
      <p:cxnSp>
        <p:nvCxnSpPr>
          <p:cNvPr id="99" name="Google Shape;99;p1"/>
          <p:cNvCxnSpPr/>
          <p:nvPr/>
        </p:nvCxnSpPr>
        <p:spPr>
          <a:xfrm>
            <a:off x="2376313" y="3416926"/>
            <a:ext cx="0" cy="177947"/>
          </a:xfrm>
          <a:prstGeom prst="straightConnector1">
            <a:avLst/>
          </a:prstGeom>
          <a:noFill/>
          <a:ln w="12700" cap="flat" cmpd="sng">
            <a:solidFill>
              <a:schemeClr val="dk1"/>
            </a:solidFill>
            <a:prstDash val="solid"/>
            <a:miter lim="800000"/>
            <a:headEnd type="none" w="sm" len="sm"/>
            <a:tailEnd type="none" w="sm" len="sm"/>
          </a:ln>
        </p:spPr>
      </p:cxnSp>
      <p:sp>
        <p:nvSpPr>
          <p:cNvPr id="100" name="Google Shape;100;p1"/>
          <p:cNvSpPr/>
          <p:nvPr/>
        </p:nvSpPr>
        <p:spPr>
          <a:xfrm>
            <a:off x="0" y="3598701"/>
            <a:ext cx="5659941" cy="1077178"/>
          </a:xfrm>
          <a:prstGeom prst="rect">
            <a:avLst/>
          </a:prstGeom>
          <a:noFill/>
          <a:ln w="9525" cap="flat" cmpd="sng">
            <a:solidFill>
              <a:srgbClr val="000000"/>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dirty="0">
                <a:solidFill>
                  <a:schemeClr val="dk1"/>
                </a:solidFill>
                <a:latin typeface="Forces of Evil" panose="02000500000000000000" pitchFamily="2" charset="0"/>
                <a:cs typeface="Calibri"/>
                <a:sym typeface="Calibri"/>
              </a:rPr>
              <a:t>Pure substances are composed of the exact </a:t>
            </a:r>
            <a:r>
              <a:rPr lang="en-US" sz="1600" i="1" dirty="0">
                <a:solidFill>
                  <a:schemeClr val="dk1"/>
                </a:solidFill>
                <a:latin typeface="Forces of Evil" panose="02000500000000000000" pitchFamily="2" charset="0"/>
                <a:cs typeface="Calibri"/>
                <a:sym typeface="Calibri"/>
              </a:rPr>
              <a:t>same</a:t>
            </a:r>
            <a:r>
              <a:rPr lang="en-US" sz="1600" dirty="0">
                <a:solidFill>
                  <a:schemeClr val="dk1"/>
                </a:solidFill>
                <a:latin typeface="Forces of Evil" panose="02000500000000000000" pitchFamily="2" charset="0"/>
                <a:cs typeface="Calibri"/>
                <a:sym typeface="Calibri"/>
              </a:rPr>
              <a:t> types of atoms or molecules, and they’re all chemically bonded and separated!</a:t>
            </a:r>
            <a:endParaRPr dirty="0">
              <a:latin typeface="Forces of Evil" panose="02000500000000000000" pitchFamily="2" charset="0"/>
            </a:endParaRPr>
          </a:p>
          <a:p>
            <a:pPr marL="0" marR="0" lvl="0" indent="0" algn="l" rtl="0">
              <a:spcBef>
                <a:spcPts val="0"/>
              </a:spcBef>
              <a:spcAft>
                <a:spcPts val="0"/>
              </a:spcAft>
              <a:buNone/>
            </a:pPr>
            <a:endParaRPr lang="en-US" sz="1600" b="1" dirty="0">
              <a:solidFill>
                <a:schemeClr val="dk1"/>
              </a:solidFill>
              <a:latin typeface="Calibri"/>
              <a:ea typeface="Calibri"/>
              <a:cs typeface="Calibri"/>
              <a:sym typeface="Calibri"/>
            </a:endParaRPr>
          </a:p>
          <a:p>
            <a:pPr marL="0" marR="0" lvl="0" indent="0" algn="l" rtl="0">
              <a:spcBef>
                <a:spcPts val="0"/>
              </a:spcBef>
              <a:spcAft>
                <a:spcPts val="0"/>
              </a:spcAft>
              <a:buNone/>
            </a:pPr>
            <a:endParaRPr sz="1600" b="1" dirty="0">
              <a:solidFill>
                <a:schemeClr val="dk1"/>
              </a:solidFill>
              <a:latin typeface="Calibri"/>
              <a:ea typeface="Calibri"/>
              <a:cs typeface="Calibri"/>
              <a:sym typeface="Calibri"/>
            </a:endParaRPr>
          </a:p>
        </p:txBody>
      </p:sp>
      <p:sp>
        <p:nvSpPr>
          <p:cNvPr id="101" name="Google Shape;101;p1"/>
          <p:cNvSpPr/>
          <p:nvPr/>
        </p:nvSpPr>
        <p:spPr>
          <a:xfrm>
            <a:off x="6569295" y="3581824"/>
            <a:ext cx="5621439" cy="1077178"/>
          </a:xfrm>
          <a:prstGeom prst="rect">
            <a:avLst/>
          </a:prstGeom>
          <a:solidFill>
            <a:srgbClr val="FFFFFF"/>
          </a:solidFill>
          <a:ln w="9525" cap="flat" cmpd="sng">
            <a:solidFill>
              <a:srgbClr val="000000"/>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dirty="0">
                <a:solidFill>
                  <a:schemeClr val="dk1"/>
                </a:solidFill>
                <a:latin typeface="Forces of Evil" panose="02000500000000000000" pitchFamily="2" charset="0"/>
                <a:ea typeface="Calibri"/>
                <a:cs typeface="Calibri"/>
                <a:sym typeface="Calibri"/>
              </a:rPr>
              <a:t>Mixtures are the </a:t>
            </a:r>
            <a:r>
              <a:rPr lang="en-US" sz="1600" i="1" dirty="0">
                <a:solidFill>
                  <a:schemeClr val="dk1"/>
                </a:solidFill>
                <a:latin typeface="Forces of Evil" panose="02000500000000000000" pitchFamily="2" charset="0"/>
                <a:ea typeface="Calibri"/>
                <a:cs typeface="Calibri"/>
                <a:sym typeface="Calibri"/>
              </a:rPr>
              <a:t>exact</a:t>
            </a:r>
            <a:r>
              <a:rPr lang="en-US" sz="1600" dirty="0">
                <a:solidFill>
                  <a:schemeClr val="dk1"/>
                </a:solidFill>
                <a:latin typeface="Forces of Evil" panose="02000500000000000000" pitchFamily="2" charset="0"/>
                <a:ea typeface="Calibri"/>
                <a:cs typeface="Calibri"/>
                <a:sym typeface="Calibri"/>
              </a:rPr>
              <a:t> opposite of Pure Substances, being different elements/compounds that are </a:t>
            </a:r>
            <a:r>
              <a:rPr lang="en-US" sz="1600" i="1" dirty="0">
                <a:solidFill>
                  <a:schemeClr val="dk1"/>
                </a:solidFill>
                <a:latin typeface="Forces of Evil" panose="02000500000000000000" pitchFamily="2" charset="0"/>
                <a:ea typeface="Calibri"/>
                <a:cs typeface="Calibri"/>
                <a:sym typeface="Calibri"/>
              </a:rPr>
              <a:t>Physically</a:t>
            </a:r>
            <a:r>
              <a:rPr lang="en-US" sz="1600" dirty="0">
                <a:solidFill>
                  <a:schemeClr val="dk1"/>
                </a:solidFill>
                <a:latin typeface="Forces of Evil" panose="02000500000000000000" pitchFamily="2" charset="0"/>
                <a:ea typeface="Calibri"/>
                <a:cs typeface="Calibri"/>
                <a:sym typeface="Calibri"/>
              </a:rPr>
              <a:t> combined. They can be separated, but you must be skilled to do that since it’s a bit tricky sometimes. It’s like colored water, or washable markers!</a:t>
            </a:r>
          </a:p>
        </p:txBody>
      </p:sp>
      <p:sp>
        <p:nvSpPr>
          <p:cNvPr id="102" name="Google Shape;102;p1"/>
          <p:cNvSpPr txBox="1"/>
          <p:nvPr/>
        </p:nvSpPr>
        <p:spPr>
          <a:xfrm>
            <a:off x="5843729" y="3700491"/>
            <a:ext cx="505267" cy="40011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b="1" dirty="0">
                <a:solidFill>
                  <a:schemeClr val="dk1"/>
                </a:solidFill>
                <a:latin typeface="Forces of Evil" panose="02000500000000000000" pitchFamily="2" charset="0"/>
                <a:ea typeface="Calibri"/>
                <a:cs typeface="Calibri"/>
                <a:sym typeface="Calibri"/>
              </a:rPr>
              <a:t>OR</a:t>
            </a:r>
            <a:endParaRPr dirty="0">
              <a:latin typeface="Forces of Evil" panose="02000500000000000000" pitchFamily="2" charset="0"/>
            </a:endParaRPr>
          </a:p>
        </p:txBody>
      </p:sp>
      <p:pic>
        <p:nvPicPr>
          <p:cNvPr id="103" name="Google Shape;103;p1"/>
          <p:cNvPicPr preferRelativeResize="0"/>
          <p:nvPr/>
        </p:nvPicPr>
        <p:blipFill rotWithShape="1">
          <a:blip r:embed="rId4">
            <a:alphaModFix/>
          </a:blip>
          <a:srcRect/>
          <a:stretch/>
        </p:blipFill>
        <p:spPr>
          <a:xfrm>
            <a:off x="7935420" y="902253"/>
            <a:ext cx="2601187" cy="2267450"/>
          </a:xfrm>
          <a:prstGeom prst="rect">
            <a:avLst/>
          </a:prstGeom>
          <a:noFill/>
          <a:ln>
            <a:noFill/>
          </a:ln>
        </p:spPr>
      </p:pic>
      <p:sp>
        <p:nvSpPr>
          <p:cNvPr id="104" name="Google Shape;104;p1"/>
          <p:cNvSpPr/>
          <p:nvPr/>
        </p:nvSpPr>
        <p:spPr>
          <a:xfrm>
            <a:off x="8819535" y="2872655"/>
            <a:ext cx="978450" cy="188623"/>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05" name="Google Shape;105;p1"/>
          <p:cNvSpPr/>
          <p:nvPr/>
        </p:nvSpPr>
        <p:spPr>
          <a:xfrm>
            <a:off x="8819535" y="2243721"/>
            <a:ext cx="978450" cy="188623"/>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06" name="Google Shape;106;p1"/>
          <p:cNvSpPr/>
          <p:nvPr/>
        </p:nvSpPr>
        <p:spPr>
          <a:xfrm>
            <a:off x="8819535" y="1614787"/>
            <a:ext cx="978450" cy="188623"/>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07" name="Google Shape;107;p1"/>
          <p:cNvSpPr/>
          <p:nvPr/>
        </p:nvSpPr>
        <p:spPr>
          <a:xfrm>
            <a:off x="8819535" y="985853"/>
            <a:ext cx="978450" cy="188623"/>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08" name="Google Shape;108;p1"/>
          <p:cNvSpPr/>
          <p:nvPr/>
        </p:nvSpPr>
        <p:spPr>
          <a:xfrm>
            <a:off x="338870" y="902253"/>
            <a:ext cx="4568503" cy="2370042"/>
          </a:xfrm>
          <a:prstGeom prst="roundRect">
            <a:avLst>
              <a:gd name="adj" fmla="val 16667"/>
            </a:avLst>
          </a:prstGeom>
          <a:noFill/>
          <a:ln w="9525" cap="flat" cmpd="sng">
            <a:solidFill>
              <a:schemeClr val="dk1"/>
            </a:solidFill>
            <a:prstDash val="dash"/>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09" name="Google Shape;109;p1"/>
          <p:cNvSpPr txBox="1"/>
          <p:nvPr/>
        </p:nvSpPr>
        <p:spPr>
          <a:xfrm rot="-5400000">
            <a:off x="-1117561" y="1848579"/>
            <a:ext cx="2638235" cy="30773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i="1" dirty="0">
                <a:solidFill>
                  <a:schemeClr val="dk1"/>
                </a:solidFill>
                <a:latin typeface="Forces of Evil" panose="02000500000000000000" pitchFamily="2" charset="0"/>
                <a:ea typeface="Calibri"/>
                <a:cs typeface="Calibri"/>
                <a:sym typeface="Calibri"/>
              </a:rPr>
              <a:t>How you know it’s a chemical reaction:</a:t>
            </a:r>
            <a:endParaRPr dirty="0">
              <a:latin typeface="Forces of Evil" panose="02000500000000000000" pitchFamily="2" charset="0"/>
            </a:endParaRPr>
          </a:p>
        </p:txBody>
      </p:sp>
      <p:cxnSp>
        <p:nvCxnSpPr>
          <p:cNvPr id="110" name="Google Shape;110;p1"/>
          <p:cNvCxnSpPr/>
          <p:nvPr/>
        </p:nvCxnSpPr>
        <p:spPr>
          <a:xfrm flipH="1">
            <a:off x="877996" y="3272295"/>
            <a:ext cx="486489" cy="349764"/>
          </a:xfrm>
          <a:prstGeom prst="straightConnector1">
            <a:avLst/>
          </a:prstGeom>
          <a:noFill/>
          <a:ln w="12700" cap="flat" cmpd="sng">
            <a:solidFill>
              <a:srgbClr val="000000"/>
            </a:solidFill>
            <a:prstDash val="dash"/>
            <a:miter lim="800000"/>
            <a:headEnd type="none" w="sm" len="sm"/>
            <a:tailEnd type="none" w="sm" len="sm"/>
          </a:ln>
        </p:spPr>
      </p:cxnSp>
      <p:cxnSp>
        <p:nvCxnSpPr>
          <p:cNvPr id="111" name="Google Shape;111;p1"/>
          <p:cNvCxnSpPr>
            <a:stCxn id="93" idx="2"/>
          </p:cNvCxnSpPr>
          <p:nvPr/>
        </p:nvCxnSpPr>
        <p:spPr>
          <a:xfrm flipH="1">
            <a:off x="6090400" y="3111807"/>
            <a:ext cx="7500" cy="201040"/>
          </a:xfrm>
          <a:prstGeom prst="straightConnector1">
            <a:avLst/>
          </a:prstGeom>
          <a:noFill/>
          <a:ln w="12700" cap="flat" cmpd="sng">
            <a:solidFill>
              <a:schemeClr val="dk1"/>
            </a:solidFill>
            <a:prstDash val="solid"/>
            <a:miter lim="800000"/>
            <a:headEnd type="none" w="sm" len="sm"/>
            <a:tailEnd type="none" w="sm" len="sm"/>
          </a:ln>
        </p:spPr>
      </p:cxnSp>
      <p:sp>
        <p:nvSpPr>
          <p:cNvPr id="112" name="Google Shape;112;p1"/>
          <p:cNvSpPr/>
          <p:nvPr/>
        </p:nvSpPr>
        <p:spPr>
          <a:xfrm>
            <a:off x="6438567" y="5318752"/>
            <a:ext cx="3095410" cy="1077178"/>
          </a:xfrm>
          <a:prstGeom prst="rect">
            <a:avLst/>
          </a:prstGeom>
          <a:noFill/>
          <a:ln w="9525" cap="flat" cmpd="sng">
            <a:solidFill>
              <a:srgbClr val="000000"/>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dirty="0">
                <a:solidFill>
                  <a:schemeClr val="dk1"/>
                </a:solidFill>
                <a:latin typeface="Forces of Evil" panose="02000500000000000000" pitchFamily="2" charset="0"/>
                <a:ea typeface="Calibri"/>
                <a:cs typeface="Calibri"/>
                <a:sym typeface="Calibri"/>
              </a:rPr>
              <a:t>Homogeneous mixtures are the same in appearance through its form. It’s like saltwater, which does NOT taste good. Don’t ask how I know.</a:t>
            </a:r>
            <a:endParaRPr sz="1600" dirty="0">
              <a:solidFill>
                <a:schemeClr val="dk1"/>
              </a:solidFill>
              <a:latin typeface="Forces of Evil" panose="02000500000000000000" pitchFamily="2" charset="0"/>
              <a:ea typeface="Calibri"/>
              <a:cs typeface="Calibri"/>
              <a:sym typeface="Calibri"/>
            </a:endParaRPr>
          </a:p>
        </p:txBody>
      </p:sp>
      <p:sp>
        <p:nvSpPr>
          <p:cNvPr id="113" name="Google Shape;113;p1"/>
          <p:cNvSpPr/>
          <p:nvPr/>
        </p:nvSpPr>
        <p:spPr>
          <a:xfrm>
            <a:off x="10001423" y="5277463"/>
            <a:ext cx="2172871" cy="1569620"/>
          </a:xfrm>
          <a:prstGeom prst="rect">
            <a:avLst/>
          </a:prstGeom>
          <a:noFill/>
          <a:ln w="9525" cap="flat" cmpd="sng">
            <a:solidFill>
              <a:srgbClr val="000000"/>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dirty="0">
                <a:solidFill>
                  <a:schemeClr val="dk1"/>
                </a:solidFill>
                <a:latin typeface="Forces of Evil" panose="02000500000000000000" pitchFamily="2" charset="0"/>
                <a:ea typeface="Calibri"/>
                <a:cs typeface="Calibri"/>
                <a:sym typeface="Calibri"/>
              </a:rPr>
              <a:t>Heterogeneous mixtures, the opposite of Homogeneous mixtures, aren’t the same throughout their entire form. Oil and water, you know?</a:t>
            </a:r>
            <a:endParaRPr sz="1600" dirty="0">
              <a:solidFill>
                <a:schemeClr val="dk1"/>
              </a:solidFill>
              <a:latin typeface="Forces of Evil" panose="02000500000000000000" pitchFamily="2" charset="0"/>
              <a:ea typeface="Calibri"/>
              <a:cs typeface="Calibri"/>
              <a:sym typeface="Calibri"/>
            </a:endParaRPr>
          </a:p>
        </p:txBody>
      </p:sp>
      <p:sp>
        <p:nvSpPr>
          <p:cNvPr id="114" name="Google Shape;114;p1"/>
          <p:cNvSpPr txBox="1"/>
          <p:nvPr/>
        </p:nvSpPr>
        <p:spPr>
          <a:xfrm>
            <a:off x="9526214" y="5305279"/>
            <a:ext cx="505267" cy="40011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b="1" dirty="0">
                <a:solidFill>
                  <a:schemeClr val="dk1"/>
                </a:solidFill>
                <a:latin typeface="Forces of Evil" panose="02000500000000000000" pitchFamily="2" charset="0"/>
                <a:ea typeface="Calibri"/>
                <a:cs typeface="Calibri"/>
                <a:sym typeface="Calibri"/>
              </a:rPr>
              <a:t>OR</a:t>
            </a:r>
            <a:endParaRPr dirty="0">
              <a:latin typeface="Forces of Evil" panose="02000500000000000000" pitchFamily="2" charset="0"/>
            </a:endParaRPr>
          </a:p>
        </p:txBody>
      </p:sp>
      <p:pic>
        <p:nvPicPr>
          <p:cNvPr id="115" name="Google Shape;115;p1"/>
          <p:cNvPicPr preferRelativeResize="0"/>
          <p:nvPr/>
        </p:nvPicPr>
        <p:blipFill rotWithShape="1">
          <a:blip r:embed="rId5">
            <a:alphaModFix/>
          </a:blip>
          <a:srcRect/>
          <a:stretch/>
        </p:blipFill>
        <p:spPr>
          <a:xfrm>
            <a:off x="10758628" y="4797665"/>
            <a:ext cx="528451" cy="507614"/>
          </a:xfrm>
          <a:prstGeom prst="rect">
            <a:avLst/>
          </a:prstGeom>
          <a:noFill/>
          <a:ln w="9525" cap="flat" cmpd="sng">
            <a:solidFill>
              <a:srgbClr val="000000"/>
            </a:solidFill>
            <a:prstDash val="solid"/>
            <a:round/>
            <a:headEnd type="none" w="sm" len="sm"/>
            <a:tailEnd type="none" w="sm" len="sm"/>
          </a:ln>
        </p:spPr>
      </p:pic>
      <p:cxnSp>
        <p:nvCxnSpPr>
          <p:cNvPr id="116" name="Google Shape;116;p1"/>
          <p:cNvCxnSpPr/>
          <p:nvPr/>
        </p:nvCxnSpPr>
        <p:spPr>
          <a:xfrm flipH="1">
            <a:off x="8678690" y="5006188"/>
            <a:ext cx="882386" cy="276044"/>
          </a:xfrm>
          <a:prstGeom prst="straightConnector1">
            <a:avLst/>
          </a:prstGeom>
          <a:noFill/>
          <a:ln w="12700" cap="flat" cmpd="sng">
            <a:solidFill>
              <a:schemeClr val="dk1"/>
            </a:solidFill>
            <a:prstDash val="solid"/>
            <a:miter lim="800000"/>
            <a:headEnd type="none" w="sm" len="sm"/>
            <a:tailEnd type="none" w="sm" len="sm"/>
          </a:ln>
        </p:spPr>
      </p:cxnSp>
      <p:cxnSp>
        <p:nvCxnSpPr>
          <p:cNvPr id="117" name="Google Shape;117;p1"/>
          <p:cNvCxnSpPr/>
          <p:nvPr/>
        </p:nvCxnSpPr>
        <p:spPr>
          <a:xfrm>
            <a:off x="9718659" y="4999204"/>
            <a:ext cx="882386" cy="276044"/>
          </a:xfrm>
          <a:prstGeom prst="straightConnector1">
            <a:avLst/>
          </a:prstGeom>
          <a:noFill/>
          <a:ln w="12700" cap="flat" cmpd="sng">
            <a:solidFill>
              <a:schemeClr val="dk1"/>
            </a:solidFill>
            <a:prstDash val="solid"/>
            <a:miter lim="800000"/>
            <a:headEnd type="none" w="sm" len="sm"/>
            <a:tailEnd type="none" w="sm" len="sm"/>
          </a:ln>
        </p:spPr>
      </p:cxnSp>
      <p:pic>
        <p:nvPicPr>
          <p:cNvPr id="118" name="Google Shape;118;p1"/>
          <p:cNvPicPr preferRelativeResize="0"/>
          <p:nvPr/>
        </p:nvPicPr>
        <p:blipFill rotWithShape="1">
          <a:blip r:embed="rId6">
            <a:alphaModFix/>
          </a:blip>
          <a:srcRect/>
          <a:stretch/>
        </p:blipFill>
        <p:spPr>
          <a:xfrm>
            <a:off x="11396188" y="4824927"/>
            <a:ext cx="779102" cy="507135"/>
          </a:xfrm>
          <a:prstGeom prst="rect">
            <a:avLst/>
          </a:prstGeom>
          <a:noFill/>
          <a:ln>
            <a:noFill/>
          </a:ln>
        </p:spPr>
      </p:pic>
      <p:pic>
        <p:nvPicPr>
          <p:cNvPr id="119" name="Google Shape;119;p1"/>
          <p:cNvPicPr preferRelativeResize="0"/>
          <p:nvPr/>
        </p:nvPicPr>
        <p:blipFill rotWithShape="1">
          <a:blip r:embed="rId7">
            <a:alphaModFix/>
          </a:blip>
          <a:srcRect/>
          <a:stretch/>
        </p:blipFill>
        <p:spPr>
          <a:xfrm>
            <a:off x="6449750" y="4879771"/>
            <a:ext cx="734126" cy="455657"/>
          </a:xfrm>
          <a:prstGeom prst="rect">
            <a:avLst/>
          </a:prstGeom>
          <a:noFill/>
          <a:ln w="9525" cap="flat" cmpd="sng">
            <a:solidFill>
              <a:srgbClr val="000000"/>
            </a:solidFill>
            <a:prstDash val="solid"/>
            <a:round/>
            <a:headEnd type="none" w="sm" len="sm"/>
            <a:tailEnd type="none" w="sm" len="sm"/>
          </a:ln>
        </p:spPr>
      </p:pic>
      <p:cxnSp>
        <p:nvCxnSpPr>
          <p:cNvPr id="120" name="Google Shape;120;p1"/>
          <p:cNvCxnSpPr/>
          <p:nvPr/>
        </p:nvCxnSpPr>
        <p:spPr>
          <a:xfrm flipH="1">
            <a:off x="9746316" y="4638705"/>
            <a:ext cx="4536" cy="383218"/>
          </a:xfrm>
          <a:prstGeom prst="straightConnector1">
            <a:avLst/>
          </a:prstGeom>
          <a:noFill/>
          <a:ln w="12700" cap="flat" cmpd="sng">
            <a:solidFill>
              <a:schemeClr val="dk1"/>
            </a:solidFill>
            <a:prstDash val="solid"/>
            <a:miter lim="800000"/>
            <a:headEnd type="none" w="sm" len="sm"/>
            <a:tailEnd type="none" w="sm" len="sm"/>
          </a:ln>
        </p:spPr>
      </p:cxnSp>
      <p:sp>
        <p:nvSpPr>
          <p:cNvPr id="121" name="Google Shape;121;p1"/>
          <p:cNvSpPr txBox="1"/>
          <p:nvPr/>
        </p:nvSpPr>
        <p:spPr>
          <a:xfrm>
            <a:off x="9053671" y="4796778"/>
            <a:ext cx="1316173" cy="338554"/>
          </a:xfrm>
          <a:prstGeom prst="rect">
            <a:avLst/>
          </a:prstGeom>
          <a:solidFill>
            <a:srgbClr val="FFFFFF"/>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600" i="1" dirty="0">
                <a:solidFill>
                  <a:schemeClr val="dk1"/>
                </a:solidFill>
                <a:latin typeface="Forces of Evil" panose="02000500000000000000" pitchFamily="2" charset="0"/>
                <a:ea typeface="Calibri"/>
                <a:cs typeface="Calibri"/>
                <a:sym typeface="Calibri"/>
              </a:rPr>
              <a:t>which can be</a:t>
            </a:r>
            <a:endParaRPr dirty="0">
              <a:latin typeface="Forces of Evil" panose="02000500000000000000" pitchFamily="2" charset="0"/>
            </a:endParaRPr>
          </a:p>
        </p:txBody>
      </p:sp>
      <p:sp>
        <p:nvSpPr>
          <p:cNvPr id="122" name="Google Shape;122;p1"/>
          <p:cNvSpPr/>
          <p:nvPr/>
        </p:nvSpPr>
        <p:spPr>
          <a:xfrm>
            <a:off x="7512883" y="872764"/>
            <a:ext cx="3879747" cy="2370042"/>
          </a:xfrm>
          <a:prstGeom prst="roundRect">
            <a:avLst>
              <a:gd name="adj" fmla="val 16667"/>
            </a:avLst>
          </a:prstGeom>
          <a:noFill/>
          <a:ln w="9525" cap="flat" cmpd="sng">
            <a:solidFill>
              <a:schemeClr val="dk1"/>
            </a:solidFill>
            <a:prstDash val="dash"/>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24" name="Google Shape;124;p1"/>
          <p:cNvSpPr/>
          <p:nvPr/>
        </p:nvSpPr>
        <p:spPr>
          <a:xfrm>
            <a:off x="31359" y="5169348"/>
            <a:ext cx="2210670" cy="1569620"/>
          </a:xfrm>
          <a:prstGeom prst="rect">
            <a:avLst/>
          </a:prstGeom>
          <a:noFill/>
          <a:ln w="9525" cap="flat" cmpd="sng">
            <a:solidFill>
              <a:srgbClr val="000000"/>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dirty="0">
                <a:solidFill>
                  <a:schemeClr val="dk1"/>
                </a:solidFill>
                <a:latin typeface="Forces of Evil" panose="02000500000000000000" pitchFamily="2" charset="0"/>
                <a:cs typeface="Calibri"/>
                <a:sym typeface="Calibri"/>
              </a:rPr>
              <a:t>Elements are made of </a:t>
            </a:r>
            <a:r>
              <a:rPr lang="en-US" sz="1600" i="1" dirty="0">
                <a:solidFill>
                  <a:schemeClr val="dk1"/>
                </a:solidFill>
                <a:latin typeface="Forces of Evil" panose="02000500000000000000" pitchFamily="2" charset="0"/>
                <a:cs typeface="Calibri"/>
                <a:sym typeface="Calibri"/>
              </a:rPr>
              <a:t>only one </a:t>
            </a:r>
            <a:r>
              <a:rPr lang="en-US" sz="1600" dirty="0">
                <a:solidFill>
                  <a:schemeClr val="dk1"/>
                </a:solidFill>
                <a:latin typeface="Forces of Evil" panose="02000500000000000000" pitchFamily="2" charset="0"/>
                <a:cs typeface="Calibri"/>
                <a:sym typeface="Calibri"/>
              </a:rPr>
              <a:t>type of atom, but an extreme amount of them! It’s crazy to think about it, but they can’t be broken down into anything else!</a:t>
            </a:r>
            <a:endParaRPr dirty="0">
              <a:latin typeface="Forces of Evil" panose="02000500000000000000" pitchFamily="2" charset="0"/>
            </a:endParaRPr>
          </a:p>
        </p:txBody>
      </p:sp>
      <p:sp>
        <p:nvSpPr>
          <p:cNvPr id="125" name="Google Shape;125;p1"/>
          <p:cNvSpPr/>
          <p:nvPr/>
        </p:nvSpPr>
        <p:spPr>
          <a:xfrm>
            <a:off x="2758570" y="4764411"/>
            <a:ext cx="2911268" cy="1323399"/>
          </a:xfrm>
          <a:prstGeom prst="rect">
            <a:avLst/>
          </a:prstGeom>
          <a:noFill/>
          <a:ln w="9525" cap="flat" cmpd="sng">
            <a:solidFill>
              <a:srgbClr val="000000"/>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00" dirty="0">
                <a:solidFill>
                  <a:schemeClr val="dk1"/>
                </a:solidFill>
                <a:latin typeface="Forces of Evil" panose="02000500000000000000" pitchFamily="2" charset="0"/>
                <a:ea typeface="Calibri"/>
                <a:cs typeface="Calibri"/>
                <a:sym typeface="Calibri"/>
              </a:rPr>
              <a:t>Compounds are atoms of many different elements with a set composition and ratio, and Molecules are similar, but the elements don’t have to be different!</a:t>
            </a:r>
          </a:p>
        </p:txBody>
      </p:sp>
      <p:sp>
        <p:nvSpPr>
          <p:cNvPr id="126" name="Google Shape;126;p1"/>
          <p:cNvSpPr txBox="1"/>
          <p:nvPr/>
        </p:nvSpPr>
        <p:spPr>
          <a:xfrm>
            <a:off x="2223436" y="5175595"/>
            <a:ext cx="505267" cy="40011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000" b="1" dirty="0">
                <a:solidFill>
                  <a:schemeClr val="dk1"/>
                </a:solidFill>
                <a:latin typeface="Forces of Evil" panose="02000500000000000000" pitchFamily="2" charset="0"/>
                <a:ea typeface="Calibri"/>
                <a:cs typeface="Calibri"/>
                <a:sym typeface="Calibri"/>
              </a:rPr>
              <a:t>OR</a:t>
            </a:r>
            <a:endParaRPr dirty="0">
              <a:latin typeface="Forces of Evil" panose="02000500000000000000" pitchFamily="2" charset="0"/>
            </a:endParaRPr>
          </a:p>
        </p:txBody>
      </p:sp>
      <p:pic>
        <p:nvPicPr>
          <p:cNvPr id="127" name="Google Shape;127;p1"/>
          <p:cNvPicPr preferRelativeResize="0"/>
          <p:nvPr/>
        </p:nvPicPr>
        <p:blipFill rotWithShape="1">
          <a:blip r:embed="rId8">
            <a:alphaModFix/>
          </a:blip>
          <a:srcRect/>
          <a:stretch/>
        </p:blipFill>
        <p:spPr>
          <a:xfrm>
            <a:off x="3084503" y="6287473"/>
            <a:ext cx="1071871" cy="570527"/>
          </a:xfrm>
          <a:prstGeom prst="rect">
            <a:avLst/>
          </a:prstGeom>
          <a:noFill/>
          <a:ln w="9525" cap="flat" cmpd="sng">
            <a:solidFill>
              <a:srgbClr val="000000"/>
            </a:solidFill>
            <a:prstDash val="solid"/>
            <a:round/>
            <a:headEnd type="none" w="sm" len="sm"/>
            <a:tailEnd type="none" w="sm" len="sm"/>
          </a:ln>
        </p:spPr>
      </p:pic>
      <p:cxnSp>
        <p:nvCxnSpPr>
          <p:cNvPr id="128" name="Google Shape;128;p1"/>
          <p:cNvCxnSpPr/>
          <p:nvPr/>
        </p:nvCxnSpPr>
        <p:spPr>
          <a:xfrm flipH="1">
            <a:off x="766095" y="4799793"/>
            <a:ext cx="826858" cy="380239"/>
          </a:xfrm>
          <a:prstGeom prst="straightConnector1">
            <a:avLst/>
          </a:prstGeom>
          <a:noFill/>
          <a:ln w="12700" cap="flat" cmpd="sng">
            <a:solidFill>
              <a:schemeClr val="dk1"/>
            </a:solidFill>
            <a:prstDash val="solid"/>
            <a:miter lim="800000"/>
            <a:headEnd type="none" w="sm" len="sm"/>
            <a:tailEnd type="none" w="sm" len="sm"/>
          </a:ln>
        </p:spPr>
      </p:cxnSp>
      <p:cxnSp>
        <p:nvCxnSpPr>
          <p:cNvPr id="129" name="Google Shape;129;p1"/>
          <p:cNvCxnSpPr>
            <a:cxnSpLocks/>
            <a:stCxn id="130" idx="3"/>
          </p:cNvCxnSpPr>
          <p:nvPr/>
        </p:nvCxnSpPr>
        <p:spPr>
          <a:xfrm>
            <a:off x="2228322" y="4855898"/>
            <a:ext cx="530100" cy="76220"/>
          </a:xfrm>
          <a:prstGeom prst="straightConnector1">
            <a:avLst/>
          </a:prstGeom>
          <a:noFill/>
          <a:ln w="12700" cap="flat" cmpd="sng">
            <a:solidFill>
              <a:schemeClr val="dk1"/>
            </a:solidFill>
            <a:prstDash val="solid"/>
            <a:miter lim="800000"/>
            <a:headEnd type="none" w="sm" len="sm"/>
            <a:tailEnd type="none" w="sm" len="sm"/>
          </a:ln>
        </p:spPr>
      </p:cxnSp>
      <p:pic>
        <p:nvPicPr>
          <p:cNvPr id="131" name="Google Shape;131;p1"/>
          <p:cNvPicPr preferRelativeResize="0"/>
          <p:nvPr/>
        </p:nvPicPr>
        <p:blipFill rotWithShape="1">
          <a:blip r:embed="rId9">
            <a:alphaModFix/>
          </a:blip>
          <a:srcRect/>
          <a:stretch/>
        </p:blipFill>
        <p:spPr>
          <a:xfrm rot="5400000">
            <a:off x="4678518" y="6111872"/>
            <a:ext cx="573066" cy="919189"/>
          </a:xfrm>
          <a:prstGeom prst="rect">
            <a:avLst/>
          </a:prstGeom>
          <a:noFill/>
          <a:ln w="9525" cap="flat" cmpd="sng">
            <a:solidFill>
              <a:srgbClr val="000000"/>
            </a:solidFill>
            <a:prstDash val="solid"/>
            <a:round/>
            <a:headEnd type="none" w="sm" len="sm"/>
            <a:tailEnd type="none" w="sm" len="sm"/>
          </a:ln>
        </p:spPr>
      </p:pic>
      <p:sp>
        <p:nvSpPr>
          <p:cNvPr id="130" name="Google Shape;130;p1"/>
          <p:cNvSpPr txBox="1"/>
          <p:nvPr/>
        </p:nvSpPr>
        <p:spPr>
          <a:xfrm>
            <a:off x="912149" y="4686641"/>
            <a:ext cx="1316173" cy="338514"/>
          </a:xfrm>
          <a:prstGeom prst="rect">
            <a:avLst/>
          </a:prstGeom>
          <a:solidFill>
            <a:srgbClr val="FFFFFF"/>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600" i="1" dirty="0">
                <a:solidFill>
                  <a:schemeClr val="dk1"/>
                </a:solidFill>
                <a:latin typeface="Forces of Evil" panose="02000500000000000000" pitchFamily="2" charset="0"/>
                <a:ea typeface="Calibri"/>
                <a:cs typeface="Calibri"/>
                <a:sym typeface="Calibri"/>
              </a:rPr>
              <a:t>which can be</a:t>
            </a:r>
            <a:endParaRPr dirty="0">
              <a:latin typeface="Forces of Evil" panose="02000500000000000000" pitchFamily="2" charset="0"/>
            </a:endParaRPr>
          </a:p>
        </p:txBody>
      </p:sp>
      <p:pic>
        <p:nvPicPr>
          <p:cNvPr id="132" name="Google Shape;132;p1"/>
          <p:cNvPicPr preferRelativeResize="0"/>
          <p:nvPr/>
        </p:nvPicPr>
        <p:blipFill rotWithShape="1">
          <a:blip r:embed="rId10">
            <a:alphaModFix/>
          </a:blip>
          <a:srcRect/>
          <a:stretch/>
        </p:blipFill>
        <p:spPr>
          <a:xfrm>
            <a:off x="2176338" y="6320704"/>
            <a:ext cx="766783" cy="486974"/>
          </a:xfrm>
          <a:prstGeom prst="rect">
            <a:avLst/>
          </a:prstGeom>
          <a:noFill/>
          <a:ln w="9525" cap="flat" cmpd="sng">
            <a:solidFill>
              <a:srgbClr val="000000"/>
            </a:solidFill>
            <a:prstDash val="solid"/>
            <a:round/>
            <a:headEnd type="none" w="sm" len="sm"/>
            <a:tailEnd type="none" w="sm" len="sm"/>
          </a:ln>
        </p:spPr>
      </p:pic>
      <p:sp>
        <p:nvSpPr>
          <p:cNvPr id="133" name="Google Shape;133;p1"/>
          <p:cNvSpPr txBox="1"/>
          <p:nvPr/>
        </p:nvSpPr>
        <p:spPr>
          <a:xfrm>
            <a:off x="4907373" y="2356811"/>
            <a:ext cx="2601300" cy="304658"/>
          </a:xfrm>
          <a:prstGeom prst="rect">
            <a:avLst/>
          </a:prstGeom>
          <a:solidFill>
            <a:schemeClr val="lt1"/>
          </a:solidFill>
          <a:ln>
            <a:noFill/>
          </a:ln>
        </p:spPr>
        <p:txBody>
          <a:bodyPr spcFirstLastPara="1" wrap="square" lIns="91425" tIns="45700" rIns="91425" bIns="45700" anchor="t" anchorCtr="0">
            <a:spAutoFit/>
          </a:bodyPr>
          <a:lstStyle/>
          <a:p>
            <a:pPr marL="0" lvl="0" indent="0" algn="ctr" rtl="0">
              <a:lnSpc>
                <a:spcPct val="115000"/>
              </a:lnSpc>
              <a:spcBef>
                <a:spcPts val="0"/>
              </a:spcBef>
              <a:spcAft>
                <a:spcPts val="0"/>
              </a:spcAft>
              <a:buSzPts val="1100"/>
              <a:buNone/>
            </a:pPr>
            <a:r>
              <a:rPr lang="en-US" sz="1200" i="1" dirty="0">
                <a:solidFill>
                  <a:schemeClr val="dk1"/>
                </a:solidFill>
                <a:latin typeface="Forces of Evil" panose="02000500000000000000" pitchFamily="2" charset="0"/>
                <a:ea typeface="Calibri"/>
                <a:cs typeface="Calibri"/>
                <a:sym typeface="Calibri"/>
              </a:rPr>
              <a:t>(which has Volume</a:t>
            </a:r>
            <a:r>
              <a:rPr lang="en-US" sz="1200" b="1" i="1" dirty="0">
                <a:solidFill>
                  <a:schemeClr val="dk1"/>
                </a:solidFill>
                <a:latin typeface="Forces of Evil" panose="02000500000000000000" pitchFamily="2" charset="0"/>
                <a:ea typeface="Calibri"/>
                <a:cs typeface="Calibri"/>
                <a:sym typeface="Calibri"/>
              </a:rPr>
              <a:t> </a:t>
            </a:r>
            <a:r>
              <a:rPr lang="en-US" sz="1200" i="1" dirty="0">
                <a:solidFill>
                  <a:schemeClr val="dk1"/>
                </a:solidFill>
                <a:latin typeface="Forces of Evil" panose="02000500000000000000" pitchFamily="2" charset="0"/>
                <a:ea typeface="Calibri"/>
                <a:cs typeface="Calibri"/>
                <a:sym typeface="Calibri"/>
              </a:rPr>
              <a:t>and</a:t>
            </a:r>
            <a:r>
              <a:rPr lang="en-US" sz="1200" b="1" i="1" dirty="0">
                <a:solidFill>
                  <a:schemeClr val="dk1"/>
                </a:solidFill>
                <a:latin typeface="Forces of Evil" panose="02000500000000000000" pitchFamily="2" charset="0"/>
                <a:ea typeface="Calibri"/>
                <a:cs typeface="Calibri"/>
                <a:sym typeface="Calibri"/>
              </a:rPr>
              <a:t> </a:t>
            </a:r>
            <a:r>
              <a:rPr lang="en-US" sz="1200" i="1" dirty="0">
                <a:solidFill>
                  <a:schemeClr val="dk1"/>
                </a:solidFill>
                <a:latin typeface="Forces of Evil" panose="02000500000000000000" pitchFamily="2" charset="0"/>
                <a:ea typeface="Calibri"/>
                <a:cs typeface="Calibri"/>
                <a:sym typeface="Calibri"/>
              </a:rPr>
              <a:t>Mass!)</a:t>
            </a:r>
            <a:endParaRPr sz="1600" i="1" dirty="0">
              <a:solidFill>
                <a:schemeClr val="dk1"/>
              </a:solidFill>
              <a:latin typeface="Forces of Evil" panose="02000500000000000000" pitchFamily="2" charset="0"/>
              <a:ea typeface="Calibri"/>
              <a:cs typeface="Calibri"/>
              <a:sym typeface="Calibri"/>
            </a:endParaRPr>
          </a:p>
        </p:txBody>
      </p:sp>
      <p:pic>
        <p:nvPicPr>
          <p:cNvPr id="134" name="Google Shape;134;p1"/>
          <p:cNvPicPr preferRelativeResize="0"/>
          <p:nvPr/>
        </p:nvPicPr>
        <p:blipFill rotWithShape="1">
          <a:blip r:embed="rId11">
            <a:alphaModFix/>
          </a:blip>
          <a:srcRect/>
          <a:stretch/>
        </p:blipFill>
        <p:spPr>
          <a:xfrm>
            <a:off x="58409" y="57152"/>
            <a:ext cx="882400" cy="584137"/>
          </a:xfrm>
          <a:prstGeom prst="rect">
            <a:avLst/>
          </a:prstGeom>
          <a:noFill/>
          <a:ln>
            <a:noFill/>
          </a:ln>
        </p:spPr>
      </p:pic>
      <p:sp>
        <p:nvSpPr>
          <p:cNvPr id="135" name="Google Shape;135;p1"/>
          <p:cNvSpPr txBox="1"/>
          <p:nvPr/>
        </p:nvSpPr>
        <p:spPr>
          <a:xfrm>
            <a:off x="415129" y="946661"/>
            <a:ext cx="4954240" cy="230828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dirty="0">
                <a:solidFill>
                  <a:schemeClr val="dk1"/>
                </a:solidFill>
                <a:latin typeface="Forces of Evil" panose="02000500000000000000" pitchFamily="2" charset="0"/>
                <a:ea typeface="Calibri"/>
                <a:cs typeface="Calibri"/>
                <a:sym typeface="Calibri"/>
              </a:rPr>
              <a:t>1. An unexpected change in temperature.</a:t>
            </a:r>
            <a:endParaRPr dirty="0">
              <a:latin typeface="Forces of Evil" panose="02000500000000000000" pitchFamily="2" charset="0"/>
            </a:endParaRPr>
          </a:p>
          <a:p>
            <a:pPr marL="0" marR="0" lvl="0" indent="0" algn="l" rtl="0">
              <a:spcBef>
                <a:spcPts val="0"/>
              </a:spcBef>
              <a:spcAft>
                <a:spcPts val="0"/>
              </a:spcAft>
              <a:buNone/>
            </a:pPr>
            <a:r>
              <a:rPr lang="en-US" sz="1800" dirty="0">
                <a:solidFill>
                  <a:schemeClr val="dk1"/>
                </a:solidFill>
                <a:latin typeface="Forces of Evil" panose="02000500000000000000" pitchFamily="2" charset="0"/>
                <a:ea typeface="Calibri"/>
                <a:cs typeface="Calibri"/>
                <a:sym typeface="Calibri"/>
              </a:rPr>
              <a:t>2. Unexpected, permanent color shift.</a:t>
            </a:r>
            <a:endParaRPr dirty="0">
              <a:latin typeface="Forces of Evil" panose="02000500000000000000" pitchFamily="2" charset="0"/>
            </a:endParaRPr>
          </a:p>
          <a:p>
            <a:pPr marL="0" marR="0" lvl="0" indent="0" algn="l" rtl="0">
              <a:spcBef>
                <a:spcPts val="0"/>
              </a:spcBef>
              <a:spcAft>
                <a:spcPts val="0"/>
              </a:spcAft>
              <a:buNone/>
            </a:pPr>
            <a:r>
              <a:rPr lang="en-US" sz="1800" dirty="0">
                <a:solidFill>
                  <a:schemeClr val="dk1"/>
                </a:solidFill>
                <a:latin typeface="Forces of Evil" panose="02000500000000000000" pitchFamily="2" charset="0"/>
                <a:ea typeface="Calibri"/>
                <a:cs typeface="Calibri"/>
                <a:sym typeface="Calibri"/>
              </a:rPr>
              <a:t>3. Excretion of gas particles (But not boiling!)</a:t>
            </a:r>
            <a:endParaRPr dirty="0">
              <a:latin typeface="Forces of Evil" panose="02000500000000000000" pitchFamily="2" charset="0"/>
            </a:endParaRPr>
          </a:p>
          <a:p>
            <a:pPr marL="0" marR="0" lvl="0" indent="0" algn="l" rtl="0">
              <a:spcBef>
                <a:spcPts val="0"/>
              </a:spcBef>
              <a:spcAft>
                <a:spcPts val="0"/>
              </a:spcAft>
              <a:buNone/>
            </a:pPr>
            <a:r>
              <a:rPr lang="en-US" sz="1800" dirty="0">
                <a:solidFill>
                  <a:schemeClr val="dk1"/>
                </a:solidFill>
                <a:latin typeface="Forces of Evil" panose="02000500000000000000" pitchFamily="2" charset="0"/>
                <a:ea typeface="Calibri"/>
                <a:cs typeface="Calibri"/>
                <a:sym typeface="Calibri"/>
              </a:rPr>
              <a:t>4. Causing precipitation!</a:t>
            </a:r>
            <a:endParaRPr dirty="0">
              <a:latin typeface="Forces of Evil" panose="02000500000000000000" pitchFamily="2" charset="0"/>
            </a:endParaRPr>
          </a:p>
          <a:p>
            <a:pPr marL="0" marR="0" lvl="0" indent="0" algn="l" rtl="0">
              <a:spcBef>
                <a:spcPts val="0"/>
              </a:spcBef>
              <a:spcAft>
                <a:spcPts val="0"/>
              </a:spcAft>
              <a:buNone/>
            </a:pPr>
            <a:r>
              <a:rPr lang="en-US" sz="1800" dirty="0">
                <a:solidFill>
                  <a:schemeClr val="dk1"/>
                </a:solidFill>
                <a:latin typeface="Forces of Evil" panose="02000500000000000000" pitchFamily="2" charset="0"/>
                <a:ea typeface="Calibri"/>
                <a:cs typeface="Calibri"/>
                <a:sym typeface="Calibri"/>
              </a:rPr>
              <a:t>5. Becoming a clear source of light.</a:t>
            </a:r>
            <a:endParaRPr dirty="0">
              <a:latin typeface="Forces of Evil" panose="02000500000000000000" pitchFamily="2" charset="0"/>
            </a:endParaRPr>
          </a:p>
          <a:p>
            <a:pPr marL="0" marR="0" lvl="0" indent="0" algn="l" rtl="0">
              <a:spcBef>
                <a:spcPts val="0"/>
              </a:spcBef>
              <a:spcAft>
                <a:spcPts val="0"/>
              </a:spcAft>
              <a:buNone/>
            </a:pPr>
            <a:r>
              <a:rPr lang="en-US" sz="1800" dirty="0">
                <a:solidFill>
                  <a:schemeClr val="dk1"/>
                </a:solidFill>
                <a:latin typeface="Forces of Evil" panose="02000500000000000000" pitchFamily="2" charset="0"/>
                <a:ea typeface="Calibri"/>
                <a:cs typeface="Calibri"/>
                <a:sym typeface="Calibri"/>
              </a:rPr>
              <a:t>6. Creating sound waves (Like fireworks!)</a:t>
            </a:r>
            <a:endParaRPr dirty="0">
              <a:latin typeface="Forces of Evil" panose="02000500000000000000" pitchFamily="2" charset="0"/>
            </a:endParaRPr>
          </a:p>
          <a:p>
            <a:pPr marL="0" marR="0" lvl="0" indent="0" algn="l" rtl="0">
              <a:spcBef>
                <a:spcPts val="0"/>
              </a:spcBef>
              <a:spcAft>
                <a:spcPts val="0"/>
              </a:spcAft>
              <a:buNone/>
            </a:pPr>
            <a:r>
              <a:rPr lang="en-US" sz="1800" dirty="0">
                <a:solidFill>
                  <a:schemeClr val="dk1"/>
                </a:solidFill>
                <a:latin typeface="Forces of Evil" panose="02000500000000000000" pitchFamily="2" charset="0"/>
                <a:ea typeface="Calibri"/>
                <a:cs typeface="Calibri"/>
                <a:sym typeface="Calibri"/>
              </a:rPr>
              <a:t>7. Smelling different! (Great, now I’m craving cookies.)</a:t>
            </a:r>
            <a:endParaRPr dirty="0">
              <a:latin typeface="Forces of Evil" panose="02000500000000000000" pitchFamily="2" charset="0"/>
            </a:endParaRPr>
          </a:p>
          <a:p>
            <a:pPr marL="0" marR="0" lvl="0" indent="0" algn="l" rtl="0">
              <a:spcBef>
                <a:spcPts val="0"/>
              </a:spcBef>
              <a:spcAft>
                <a:spcPts val="0"/>
              </a:spcAft>
              <a:buNone/>
            </a:pPr>
            <a:r>
              <a:rPr lang="en-US" sz="1800" dirty="0">
                <a:solidFill>
                  <a:schemeClr val="dk1"/>
                </a:solidFill>
                <a:latin typeface="Forces of Evil" panose="02000500000000000000" pitchFamily="2" charset="0"/>
                <a:ea typeface="Calibri"/>
                <a:cs typeface="Calibri"/>
                <a:sym typeface="Calibri"/>
              </a:rPr>
              <a:t>8. Taste. (Note to self; don’t lick bleach. Tastes bad.)</a:t>
            </a:r>
            <a:endParaRPr dirty="0">
              <a:latin typeface="Forces of Evil" panose="02000500000000000000" pitchFamily="2" charset="0"/>
            </a:endParaRPr>
          </a:p>
        </p:txBody>
      </p:sp>
      <p:pic>
        <p:nvPicPr>
          <p:cNvPr id="136" name="Google Shape;136;p1"/>
          <p:cNvPicPr preferRelativeResize="0"/>
          <p:nvPr/>
        </p:nvPicPr>
        <p:blipFill rotWithShape="1">
          <a:blip r:embed="rId12">
            <a:alphaModFix/>
          </a:blip>
          <a:srcRect/>
          <a:stretch/>
        </p:blipFill>
        <p:spPr>
          <a:xfrm rot="-5400000">
            <a:off x="7828906" y="4651880"/>
            <a:ext cx="693724" cy="841581"/>
          </a:xfrm>
          <a:prstGeom prst="rect">
            <a:avLst/>
          </a:prstGeom>
          <a:noFill/>
          <a:ln>
            <a:noFill/>
          </a:ln>
        </p:spPr>
      </p:pic>
      <p:sp>
        <p:nvSpPr>
          <p:cNvPr id="137" name="Google Shape;137;p1"/>
          <p:cNvSpPr txBox="1"/>
          <p:nvPr/>
        </p:nvSpPr>
        <p:spPr>
          <a:xfrm>
            <a:off x="8832525" y="887532"/>
            <a:ext cx="9192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dirty="0">
                <a:latin typeface="Forces of Evil" panose="02000500000000000000" pitchFamily="2" charset="0"/>
                <a:ea typeface="Calibri"/>
                <a:cs typeface="Calibri"/>
                <a:sym typeface="Calibri"/>
              </a:rPr>
              <a:t>Plasma</a:t>
            </a:r>
            <a:endParaRPr dirty="0">
              <a:latin typeface="Forces of Evil" panose="02000500000000000000" pitchFamily="2" charset="0"/>
              <a:ea typeface="Calibri"/>
              <a:cs typeface="Calibri"/>
              <a:sym typeface="Calibri"/>
            </a:endParaRPr>
          </a:p>
        </p:txBody>
      </p:sp>
      <p:sp>
        <p:nvSpPr>
          <p:cNvPr id="138" name="Google Shape;138;p1"/>
          <p:cNvSpPr txBox="1"/>
          <p:nvPr/>
        </p:nvSpPr>
        <p:spPr>
          <a:xfrm>
            <a:off x="8832525" y="1509785"/>
            <a:ext cx="978450" cy="400079"/>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dirty="0">
                <a:latin typeface="Forces of Evil" panose="02000500000000000000" pitchFamily="2" charset="0"/>
                <a:ea typeface="Calibri"/>
                <a:cs typeface="Calibri"/>
                <a:sym typeface="Calibri"/>
              </a:rPr>
              <a:t>Gas</a:t>
            </a:r>
            <a:endParaRPr dirty="0">
              <a:latin typeface="Forces of Evil" panose="02000500000000000000" pitchFamily="2" charset="0"/>
              <a:ea typeface="Calibri"/>
              <a:cs typeface="Calibri"/>
              <a:sym typeface="Calibri"/>
            </a:endParaRPr>
          </a:p>
        </p:txBody>
      </p:sp>
      <p:sp>
        <p:nvSpPr>
          <p:cNvPr id="139" name="Google Shape;139;p1"/>
          <p:cNvSpPr txBox="1"/>
          <p:nvPr/>
        </p:nvSpPr>
        <p:spPr>
          <a:xfrm>
            <a:off x="8829919" y="2132293"/>
            <a:ext cx="9192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dirty="0">
                <a:latin typeface="Forces of Evil" panose="02000500000000000000" pitchFamily="2" charset="0"/>
                <a:ea typeface="Calibri"/>
                <a:cs typeface="Calibri"/>
                <a:sym typeface="Calibri"/>
              </a:rPr>
              <a:t>Liquid</a:t>
            </a:r>
            <a:endParaRPr dirty="0">
              <a:latin typeface="Forces of Evil" panose="02000500000000000000" pitchFamily="2" charset="0"/>
              <a:ea typeface="Calibri"/>
              <a:cs typeface="Calibri"/>
              <a:sym typeface="Calibri"/>
            </a:endParaRPr>
          </a:p>
        </p:txBody>
      </p:sp>
      <p:sp>
        <p:nvSpPr>
          <p:cNvPr id="140" name="Google Shape;140;p1"/>
          <p:cNvSpPr txBox="1"/>
          <p:nvPr/>
        </p:nvSpPr>
        <p:spPr>
          <a:xfrm>
            <a:off x="8823781" y="2753574"/>
            <a:ext cx="1404865" cy="400079"/>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dirty="0">
                <a:latin typeface="Forces of Evil" panose="02000500000000000000" pitchFamily="2" charset="0"/>
                <a:ea typeface="Calibri"/>
                <a:cs typeface="Calibri"/>
                <a:sym typeface="Calibri"/>
              </a:rPr>
              <a:t>Solid.</a:t>
            </a: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TotalTime>
  <Words>369</Words>
  <Application>Microsoft Office PowerPoint</Application>
  <PresentationFormat>Widescreen</PresentationFormat>
  <Paragraphs>32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Forces of Evil</vt:lpstr>
      <vt:lpstr>Office Theme</vt:lpstr>
      <vt:lpstr>Atoms = The tiniest units of matter! They’re only one element, and they have the properties of chemical elements!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Atoms = The smallest units of matter. They’re only one element. They have the properties of chemical elements. </dc:title>
  <dc:creator>McConnell, Stacy</dc:creator>
  <cp:lastModifiedBy>Student</cp:lastModifiedBy>
  <cp:revision>2</cp:revision>
  <dcterms:created xsi:type="dcterms:W3CDTF">2021-01-20T05:51:40Z</dcterms:created>
  <dcterms:modified xsi:type="dcterms:W3CDTF">2023-02-06T05:47:30Z</dcterms:modified>
</cp:coreProperties>
</file>